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F1 scores for random forest and XGboost models</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Unfortunately, neither approach </a:t>
            </a:r>
            <a:r>
              <a:rPr lang="en" sz="1100">
                <a:solidFill>
                  <a:schemeClr val="accent2"/>
                </a:solidFill>
                <a:latin typeface="Roboto"/>
                <a:ea typeface="Roboto"/>
                <a:cs typeface="Roboto"/>
                <a:sym typeface="Roboto"/>
              </a:rPr>
              <a:t>delivered</a:t>
            </a:r>
            <a:r>
              <a:rPr lang="en" sz="1100">
                <a:solidFill>
                  <a:schemeClr val="accent2"/>
                </a:solidFill>
                <a:latin typeface="Roboto"/>
                <a:ea typeface="Roboto"/>
                <a:cs typeface="Roboto"/>
                <a:sym typeface="Roboto"/>
              </a:rPr>
              <a:t> </a:t>
            </a:r>
            <a:r>
              <a:rPr lang="en" sz="1100">
                <a:solidFill>
                  <a:schemeClr val="accent2"/>
                </a:solidFill>
                <a:latin typeface="Roboto"/>
                <a:ea typeface="Roboto"/>
                <a:cs typeface="Roboto"/>
                <a:sym typeface="Roboto"/>
              </a:rPr>
              <a:t>strong predictions. As a result, the team would recommend using this model as a tool to derive deeper business insight, or at best a very rough guide to taxi drivers. The next steps section offers suggestions for additional analysis that could improve the usability of the results.</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t>
            </a:r>
            <a:r>
              <a:rPr lang="en" sz="1100">
                <a:solidFill>
                  <a:schemeClr val="accent2"/>
                </a:solidFill>
                <a:latin typeface="Roboto"/>
                <a:ea typeface="Roboto"/>
                <a:cs typeface="Roboto"/>
                <a:sym typeface="Roboto"/>
              </a:rPr>
              <a:t>assumption</a:t>
            </a:r>
            <a:r>
              <a:rPr lang="en" sz="1100">
                <a:solidFill>
                  <a:schemeClr val="accent2"/>
                </a:solidFill>
                <a:latin typeface="Roboto"/>
                <a:ea typeface="Roboto"/>
                <a:cs typeface="Roboto"/>
                <a:sym typeface="Roboto"/>
              </a:rPr>
              <a:t> was that a trip’s </a:t>
            </a:r>
            <a:r>
              <a:rPr lang="en" sz="1100">
                <a:solidFill>
                  <a:schemeClr val="accent2"/>
                </a:solidFill>
                <a:latin typeface="Roboto"/>
                <a:ea typeface="Roboto"/>
                <a:cs typeface="Roboto"/>
                <a:sym typeface="Roboto"/>
              </a:rPr>
              <a:t>itinerary</a:t>
            </a:r>
            <a:r>
              <a:rPr lang="en" sz="1100">
                <a:solidFill>
                  <a:schemeClr val="accent2"/>
                </a:solidFill>
                <a:latin typeface="Roboto"/>
                <a:ea typeface="Roboto"/>
                <a:cs typeface="Roboto"/>
                <a:sym typeface="Roboto"/>
              </a:rPr>
              <a:t>, predicted fare amount, and time of day may have a </a:t>
            </a:r>
            <a:r>
              <a:rPr lang="en" sz="1100">
                <a:solidFill>
                  <a:schemeClr val="accent2"/>
                </a:solidFill>
                <a:latin typeface="Roboto"/>
                <a:ea typeface="Roboto"/>
                <a:cs typeface="Roboto"/>
                <a:sym typeface="Roboto"/>
              </a:rPr>
              <a:t>strong</a:t>
            </a:r>
            <a:r>
              <a:rPr lang="en" sz="1100">
                <a:solidFill>
                  <a:schemeClr val="accent2"/>
                </a:solidFill>
                <a:latin typeface="Roboto"/>
                <a:ea typeface="Roboto"/>
                <a:cs typeface="Roboto"/>
                <a:sym typeface="Roboto"/>
              </a:rPr>
              <a:t> enough relationship </a:t>
            </a:r>
            <a:r>
              <a:rPr lang="en" sz="1100">
                <a:solidFill>
                  <a:schemeClr val="accent2"/>
                </a:solidFill>
                <a:latin typeface="Roboto"/>
                <a:ea typeface="Roboto"/>
                <a:cs typeface="Roboto"/>
                <a:sym typeface="Roboto"/>
              </a:rPr>
              <a:t>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became clear that there was not as strong a correlation as anticipated, with an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of just 0.350.</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but has serious limitations to its </a:t>
            </a:r>
            <a:r>
              <a:rPr lang="en" sz="1100">
                <a:solidFill>
                  <a:schemeClr val="accent2"/>
                </a:solidFill>
                <a:latin typeface="Roboto"/>
                <a:ea typeface="Roboto"/>
                <a:cs typeface="Roboto"/>
                <a:sym typeface="Roboto"/>
              </a:rPr>
              <a:t>usability</a:t>
            </a:r>
            <a:r>
              <a:rPr lang="en" sz="1100">
                <a:solidFill>
                  <a:schemeClr val="accent2"/>
                </a:solidFill>
                <a:latin typeface="Roboto"/>
                <a:ea typeface="Roboto"/>
                <a:cs typeface="Roboto"/>
                <a:sym typeface="Roboto"/>
              </a:rPr>
              <a:t> in informing business decisions.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with a very high degree of uncertainty. However, additional data is needed </a:t>
            </a:r>
            <a:r>
              <a:rPr lang="en" sz="1100">
                <a:solidFill>
                  <a:schemeClr val="accent2"/>
                </a:solidFill>
                <a:latin typeface="Roboto"/>
                <a:ea typeface="Roboto"/>
                <a:cs typeface="Roboto"/>
                <a:sym typeface="Roboto"/>
              </a:rPr>
              <a:t>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999000" y="4779786"/>
            <a:ext cx="3341400" cy="1323937"/>
          </a:xfrm>
          <a:prstGeom prst="rect">
            <a:avLst/>
          </a:prstGeom>
          <a:noFill/>
          <a:ln>
            <a:noFill/>
          </a:ln>
        </p:spPr>
      </p:pic>
      <p:sp>
        <p:nvSpPr>
          <p:cNvPr id="166" name="Google Shape;166;p8"/>
          <p:cNvSpPr/>
          <p:nvPr/>
        </p:nvSpPr>
        <p:spPr>
          <a:xfrm>
            <a:off x="5919988" y="4764050"/>
            <a:ext cx="615900" cy="13239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